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64" r:id="rId3"/>
    <p:sldId id="257" r:id="rId4"/>
    <p:sldId id="265" r:id="rId5"/>
    <p:sldId id="266" r:id="rId6"/>
    <p:sldId id="267" r:id="rId7"/>
    <p:sldId id="258" r:id="rId8"/>
    <p:sldId id="283" r:id="rId9"/>
    <p:sldId id="268" r:id="rId10"/>
    <p:sldId id="269" r:id="rId11"/>
    <p:sldId id="270" r:id="rId12"/>
    <p:sldId id="271" r:id="rId13"/>
    <p:sldId id="272" r:id="rId14"/>
    <p:sldId id="260" r:id="rId15"/>
    <p:sldId id="28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62" r:id="rId26"/>
    <p:sldId id="263" r:id="rId27"/>
  </p:sldIdLst>
  <p:sldSz cx="14630400" cy="8229600"/>
  <p:notesSz cx="8229600" cy="14630400"/>
  <p:embeddedFontLst>
    <p:embeddedFont>
      <p:font typeface="Roboto" panose="02000000000000000000" pitchFamily="2" charset="0"/>
      <p:regular r:id="rId29"/>
      <p:bold r:id="rId30"/>
      <p:italic r:id="rId31"/>
      <p:boldItalic r:id="rId32"/>
    </p:embeddedFont>
    <p:embeddedFont>
      <p:font typeface="Source Sans Pro" panose="020B0503030403020204" pitchFamily="34" charset="0"/>
      <p:regular r:id="rId33"/>
      <p:bold r:id="rId34"/>
      <p:italic r:id="rId35"/>
      <p:boldItalic r:id="rId36"/>
    </p:embeddedFont>
    <p:embeddedFont>
      <p:font typeface="Source Sans Pro Bold" panose="020B0703030403020204" charset="0"/>
      <p:bold r:id="rId3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3" d="100"/>
          <a:sy n="63" d="100"/>
        </p:scale>
        <p:origin x="6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1738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81A1B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1624370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HR Data Analysis Project: An Overview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863798" y="3397091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This project enhances HR decision-making. We leverage data for actionable insights. The data sources include employee records and performance reviews.</a:t>
            </a:r>
            <a:endParaRPr lang="en-US" sz="1900" dirty="0"/>
          </a:p>
        </p:txBody>
      </p:sp>
      <p:sp>
        <p:nvSpPr>
          <p:cNvPr id="5" name="Text 2"/>
          <p:cNvSpPr/>
          <p:nvPr/>
        </p:nvSpPr>
        <p:spPr>
          <a:xfrm>
            <a:off x="863798" y="4785241"/>
            <a:ext cx="741640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used SQL, Python, and Power BI. We focused on employee turnover and satisfaction. We also looked at performance and compensation ratios.</a:t>
            </a:r>
            <a:endParaRPr lang="en-US" sz="1900" dirty="0"/>
          </a:p>
        </p:txBody>
      </p:sp>
      <p:sp>
        <p:nvSpPr>
          <p:cNvPr id="6" name="Shape 3"/>
          <p:cNvSpPr/>
          <p:nvPr/>
        </p:nvSpPr>
        <p:spPr>
          <a:xfrm>
            <a:off x="863798" y="6191845"/>
            <a:ext cx="394930" cy="394930"/>
          </a:xfrm>
          <a:prstGeom prst="roundRect">
            <a:avLst>
              <a:gd name="adj" fmla="val 23151155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1418" y="6199465"/>
            <a:ext cx="379690" cy="3796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1382078" y="6173391"/>
            <a:ext cx="2774633" cy="4318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E2E6E9"/>
                </a:solidFill>
                <a:latin typeface="Source Sans Pro Bold" pitchFamily="34" charset="0"/>
                <a:ea typeface="Source Sans Pro Bold" pitchFamily="34" charset="-122"/>
                <a:cs typeface="Source Sans Pro Bold" pitchFamily="34" charset="-120"/>
              </a:rPr>
              <a:t>by Mahmoud Elfouly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A97A01E-A6CF-0EAA-7965-D3311ABA7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995" y="194982"/>
            <a:ext cx="6448346" cy="7839635"/>
          </a:xfrm>
          <a:prstGeom prst="rect">
            <a:avLst/>
          </a:prstGeom>
        </p:spPr>
      </p:pic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6D84B2D4-B6D1-6954-6BFD-1D45990F4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233" y="194981"/>
            <a:ext cx="6632108" cy="783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02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0AC01076-DF85-31BB-0214-4A0E9AED5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65" y="423581"/>
            <a:ext cx="13480676" cy="3281613"/>
          </a:xfrm>
          <a:prstGeom prst="rect">
            <a:avLst/>
          </a:prstGeom>
        </p:spPr>
      </p:pic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A1EE05-E163-3458-8193-E31CF3DAA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353" y="3953435"/>
            <a:ext cx="13480676" cy="4430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8185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F4EEE92-FF5B-F1C9-D844-AAA86359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794" y="208429"/>
            <a:ext cx="13829213" cy="4007224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334B347-6A4F-E30E-061E-F45370A4A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594" y="4343400"/>
            <a:ext cx="13798413" cy="367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249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A87C0E-A57D-00DA-1A23-2F2A2B043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25" y="215152"/>
            <a:ext cx="6736975" cy="7584141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68F971C-24D1-F813-2FB0-B185159A1F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3803" y="215152"/>
            <a:ext cx="6911786" cy="758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210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259324"/>
            <a:ext cx="9429988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Visualization with Power BI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758672" y="4092654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Power BI's Role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4591288"/>
            <a:ext cx="3699748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r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created interactive dashboards for HR stakeholders.</a:t>
            </a:r>
            <a:endParaRPr lang="en-US" sz="19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573435" y="4209574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1</a:t>
            </a:r>
            <a:endParaRPr lang="en-US" sz="2900" dirty="0"/>
          </a:p>
        </p:txBody>
      </p:sp>
      <p:sp>
        <p:nvSpPr>
          <p:cNvPr id="7" name="Text 4"/>
          <p:cNvSpPr/>
          <p:nvPr/>
        </p:nvSpPr>
        <p:spPr>
          <a:xfrm>
            <a:off x="9943267" y="2871192"/>
            <a:ext cx="2816066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Connecting to Data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3267" y="3369826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imported data from Csv and SQL Server and Python scripts.</a:t>
            </a:r>
            <a:endParaRPr lang="en-US" sz="19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144232" y="3268742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2</a:t>
            </a:r>
            <a:endParaRPr lang="en-US" sz="2900" dirty="0"/>
          </a:p>
        </p:txBody>
      </p:sp>
      <p:sp>
        <p:nvSpPr>
          <p:cNvPr id="11" name="Text 7"/>
          <p:cNvSpPr/>
          <p:nvPr/>
        </p:nvSpPr>
        <p:spPr>
          <a:xfrm>
            <a:off x="9943267" y="5314236"/>
            <a:ext cx="3519487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Dashboard Components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3267" y="5812869"/>
            <a:ext cx="3823335" cy="740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used KPIs and interactive charts. We also used filters.</a:t>
            </a:r>
            <a:endParaRPr lang="en-US" sz="1900" dirty="0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7180" y="2454235"/>
            <a:ext cx="4515922" cy="451592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73578" y="5965627"/>
            <a:ext cx="369213" cy="4616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2900" b="1" kern="0" spc="-19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2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D995105B-A5BA-68C0-208C-4C2118E5784E}"/>
              </a:ext>
            </a:extLst>
          </p:cNvPr>
          <p:cNvSpPr txBox="1"/>
          <p:nvPr/>
        </p:nvSpPr>
        <p:spPr>
          <a:xfrm>
            <a:off x="282388" y="282388"/>
            <a:ext cx="4558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Montserrat Bold"/>
              </a:rPr>
              <a:t>What I did in power bi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1E82EE-D357-FA02-4E92-CB01FCD35CC1}"/>
              </a:ext>
            </a:extLst>
          </p:cNvPr>
          <p:cNvSpPr txBox="1"/>
          <p:nvPr/>
        </p:nvSpPr>
        <p:spPr>
          <a:xfrm>
            <a:off x="410134" y="927847"/>
            <a:ext cx="671008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b="1" dirty="0">
                <a:solidFill>
                  <a:schemeClr val="bg1"/>
                </a:solidFill>
              </a:rPr>
              <a:t>Creating a Date Table</a:t>
            </a:r>
          </a:p>
          <a:p>
            <a:r>
              <a:rPr lang="en-US" sz="1600" dirty="0">
                <a:solidFill>
                  <a:schemeClr val="bg1"/>
                </a:solidFill>
              </a:rPr>
              <a:t>Generate a </a:t>
            </a:r>
            <a:r>
              <a:rPr lang="en-US" sz="1600" b="1" dirty="0">
                <a:solidFill>
                  <a:schemeClr val="bg1"/>
                </a:solidFill>
              </a:rPr>
              <a:t>Date Table</a:t>
            </a:r>
            <a:r>
              <a:rPr lang="en-US" sz="1600" dirty="0">
                <a:solidFill>
                  <a:schemeClr val="bg1"/>
                </a:solidFill>
              </a:rPr>
              <a:t> to enable time-based analysis.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Use </a:t>
            </a:r>
            <a:r>
              <a:rPr lang="en-US" sz="1600" b="1" dirty="0">
                <a:solidFill>
                  <a:schemeClr val="bg1"/>
                </a:solidFill>
              </a:rPr>
              <a:t>DAX functions</a:t>
            </a:r>
            <a:r>
              <a:rPr lang="en-US" sz="1600" dirty="0">
                <a:solidFill>
                  <a:schemeClr val="bg1"/>
                </a:solidFill>
              </a:rPr>
              <a:t> like </a:t>
            </a:r>
            <a:r>
              <a:rPr lang="en-US" sz="1600" dirty="0" err="1">
                <a:solidFill>
                  <a:schemeClr val="bg1"/>
                </a:solidFill>
              </a:rPr>
              <a:t>like</a:t>
            </a:r>
            <a:r>
              <a:rPr lang="en-US" sz="1600" dirty="0">
                <a:solidFill>
                  <a:schemeClr val="bg1"/>
                </a:solidFill>
              </a:rPr>
              <a:t> calendar to create a continuous date range.</a:t>
            </a:r>
          </a:p>
          <a:p>
            <a:r>
              <a:rPr lang="en-US" sz="1600" dirty="0">
                <a:solidFill>
                  <a:schemeClr val="bg1"/>
                </a:solidFill>
              </a:rPr>
              <a:t>Add calculated columns for </a:t>
            </a:r>
            <a:r>
              <a:rPr lang="en-US" sz="1600" b="1" dirty="0">
                <a:solidFill>
                  <a:schemeClr val="bg1"/>
                </a:solidFill>
              </a:rPr>
              <a:t>Year, Month, Quarter, Week, and Fiscal Year</a:t>
            </a:r>
            <a:r>
              <a:rPr lang="en-US" sz="1600" dirty="0">
                <a:solidFill>
                  <a:schemeClr val="bg1"/>
                </a:solidFill>
              </a:rPr>
              <a:t> for easier time-based filtering.</a:t>
            </a:r>
          </a:p>
          <a:p>
            <a:r>
              <a:rPr lang="en-US" sz="1600" dirty="0">
                <a:solidFill>
                  <a:schemeClr val="bg1"/>
                </a:solidFill>
              </a:rPr>
              <a:t>Ensure the </a:t>
            </a:r>
            <a:r>
              <a:rPr lang="en-US" sz="1600" b="1" dirty="0">
                <a:solidFill>
                  <a:schemeClr val="bg1"/>
                </a:solidFill>
              </a:rPr>
              <a:t>Date Table is marked as a Date Table</a:t>
            </a:r>
            <a:r>
              <a:rPr lang="en-US" sz="1600" dirty="0">
                <a:solidFill>
                  <a:schemeClr val="bg1"/>
                </a:solidFill>
              </a:rPr>
              <a:t> to enable time intelligence functions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DFDE0FE-4E7E-801C-48F0-495F65A63F16}"/>
              </a:ext>
            </a:extLst>
          </p:cNvPr>
          <p:cNvSpPr txBox="1"/>
          <p:nvPr/>
        </p:nvSpPr>
        <p:spPr>
          <a:xfrm>
            <a:off x="7940488" y="914400"/>
            <a:ext cx="611168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2. Creating a Full Name Column in the Employee Table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Combine the First Name and Last Name columns into a single Full Name column using DAX.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Use the </a:t>
            </a:r>
            <a:r>
              <a:rPr lang="en-US" sz="1600" dirty="0">
                <a:solidFill>
                  <a:schemeClr val="bg1"/>
                </a:solidFill>
                <a:latin typeface="Roboto" panose="02000000000000000000" pitchFamily="2" charset="0"/>
              </a:rPr>
              <a:t>Combine() 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function or FirstName &amp; " " &amp; LastName to merge the values.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Ensure proper formatting (e.g., handling missing values if applicable).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6E29D21-059A-7180-D630-45B650BE2CAF}"/>
              </a:ext>
            </a:extLst>
          </p:cNvPr>
          <p:cNvSpPr txBox="1"/>
          <p:nvPr/>
        </p:nvSpPr>
        <p:spPr>
          <a:xfrm>
            <a:off x="524435" y="3153335"/>
            <a:ext cx="5836024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3. Creating an Age Group Column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Define age categories by creating a calculated column in the Employee table.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Use a SWITCH() or IF() statement to categorize employees into groups such as: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"Under 25"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"25-35"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"36-45"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"46 and above"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Ensure that all employees are assigned to a relevant </a:t>
            </a:r>
            <a:r>
              <a:rPr lang="en-US" sz="16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category</a:t>
            </a:r>
            <a:r>
              <a:rPr lang="en-US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.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14921-FA66-54E0-C3C5-AE3AF13DE765}"/>
              </a:ext>
            </a:extLst>
          </p:cNvPr>
          <p:cNvSpPr txBox="1"/>
          <p:nvPr/>
        </p:nvSpPr>
        <p:spPr>
          <a:xfrm>
            <a:off x="8041341" y="3281082"/>
            <a:ext cx="504264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4. Implementing DAX Measures for Analysis</a:t>
            </a:r>
          </a:p>
          <a:p>
            <a:r>
              <a:rPr lang="en-US" sz="1600" dirty="0">
                <a:solidFill>
                  <a:schemeClr val="bg1"/>
                </a:solidFill>
              </a:rPr>
              <a:t>Create </a:t>
            </a:r>
            <a:r>
              <a:rPr lang="en-US" sz="1600" b="1" dirty="0">
                <a:solidFill>
                  <a:schemeClr val="bg1"/>
                </a:solidFill>
              </a:rPr>
              <a:t>DAX measures</a:t>
            </a:r>
            <a:r>
              <a:rPr lang="en-US" sz="1600" dirty="0">
                <a:solidFill>
                  <a:schemeClr val="bg1"/>
                </a:solidFill>
              </a:rPr>
              <a:t> to analyze key performance metrics, such as: </a:t>
            </a:r>
          </a:p>
          <a:p>
            <a:r>
              <a:rPr lang="en-US" sz="1600" dirty="0">
                <a:solidFill>
                  <a:schemeClr val="bg1"/>
                </a:solidFill>
              </a:rPr>
              <a:t>Total Employees: Counting the number of active employees.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Attrition Rate: Percentage of employees who have left the company</a:t>
            </a:r>
          </a:p>
          <a:p>
            <a:r>
              <a:rPr lang="en-US" sz="1600" dirty="0">
                <a:solidFill>
                  <a:schemeClr val="bg1"/>
                </a:solidFill>
              </a:rPr>
              <a:t>Average Salary: Calculating the mean salary per department or age group. And more.</a:t>
            </a:r>
          </a:p>
          <a:p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4FC769B-4CC1-6FED-FB30-10576BA5C997}"/>
              </a:ext>
            </a:extLst>
          </p:cNvPr>
          <p:cNvSpPr txBox="1"/>
          <p:nvPr/>
        </p:nvSpPr>
        <p:spPr>
          <a:xfrm>
            <a:off x="638734" y="6145306"/>
            <a:ext cx="550657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5. Validating Data and Relationships</a:t>
            </a:r>
          </a:p>
          <a:p>
            <a:r>
              <a:rPr lang="en-US" sz="1600" dirty="0">
                <a:solidFill>
                  <a:schemeClr val="bg1"/>
                </a:solidFill>
              </a:rPr>
              <a:t>Ensure all created columns and measures return the expected results.</a:t>
            </a:r>
          </a:p>
          <a:p>
            <a:r>
              <a:rPr lang="en-US" sz="1600" dirty="0">
                <a:solidFill>
                  <a:schemeClr val="bg1"/>
                </a:solidFill>
              </a:rPr>
              <a:t>Check relationships between tables (linking </a:t>
            </a:r>
            <a:r>
              <a:rPr lang="en-US" sz="1600" b="1" dirty="0">
                <a:solidFill>
                  <a:schemeClr val="bg1"/>
                </a:solidFill>
              </a:rPr>
              <a:t>Date Table</a:t>
            </a:r>
            <a:r>
              <a:rPr lang="en-US" sz="1600" dirty="0">
                <a:solidFill>
                  <a:schemeClr val="bg1"/>
                </a:solidFill>
              </a:rPr>
              <a:t> with </a:t>
            </a:r>
            <a:r>
              <a:rPr lang="en-US" sz="1600" b="1" dirty="0">
                <a:solidFill>
                  <a:schemeClr val="bg1"/>
                </a:solidFill>
              </a:rPr>
              <a:t>Employee Hire Date</a:t>
            </a:r>
            <a:r>
              <a:rPr lang="en-US" sz="1600" dirty="0">
                <a:solidFill>
                  <a:schemeClr val="bg1"/>
                </a:solidFill>
              </a:rPr>
              <a:t>).</a:t>
            </a:r>
          </a:p>
          <a:p>
            <a:r>
              <a:rPr lang="en-US" sz="1600" dirty="0">
                <a:solidFill>
                  <a:schemeClr val="bg1"/>
                </a:solidFill>
              </a:rPr>
              <a:t>Verify the accuracy of calculated columns through sample testing.</a:t>
            </a:r>
          </a:p>
          <a:p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AD3D1E3-8FB1-CB61-DEA6-33BD9B886812}"/>
              </a:ext>
            </a:extLst>
          </p:cNvPr>
          <p:cNvSpPr txBox="1"/>
          <p:nvPr/>
        </p:nvSpPr>
        <p:spPr>
          <a:xfrm>
            <a:off x="8041341" y="6145306"/>
            <a:ext cx="5452782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b="1" dirty="0">
                <a:solidFill>
                  <a:schemeClr val="bg1"/>
                </a:solidFill>
              </a:rPr>
              <a:t>6. Preparing Data for Visualizations</a:t>
            </a:r>
          </a:p>
          <a:p>
            <a:r>
              <a:rPr lang="en-US" sz="1600" dirty="0">
                <a:solidFill>
                  <a:schemeClr val="bg1"/>
                </a:solidFill>
              </a:rPr>
              <a:t>Use newly created columns and measures in </a:t>
            </a:r>
            <a:r>
              <a:rPr lang="en-US" sz="1600" b="1" dirty="0">
                <a:solidFill>
                  <a:schemeClr val="bg1"/>
                </a:solidFill>
              </a:rPr>
              <a:t>Power BI reports and dashboards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  <a:p>
            <a:r>
              <a:rPr lang="en-US" sz="1600" dirty="0">
                <a:solidFill>
                  <a:schemeClr val="bg1"/>
                </a:solidFill>
              </a:rPr>
              <a:t>Apply </a:t>
            </a:r>
            <a:r>
              <a:rPr lang="en-US" sz="1600" b="1" dirty="0">
                <a:solidFill>
                  <a:schemeClr val="bg1"/>
                </a:solidFill>
              </a:rPr>
              <a:t>filters, slicers, and hierarchies</a:t>
            </a:r>
            <a:r>
              <a:rPr lang="en-US" sz="1600" dirty="0">
                <a:solidFill>
                  <a:schemeClr val="bg1"/>
                </a:solidFill>
              </a:rPr>
              <a:t> for interactive reporting.</a:t>
            </a:r>
          </a:p>
          <a:p>
            <a:r>
              <a:rPr lang="en-US" sz="1600" dirty="0">
                <a:solidFill>
                  <a:schemeClr val="bg1"/>
                </a:solidFill>
              </a:rPr>
              <a:t>Optimize DAX calculations for </a:t>
            </a:r>
            <a:r>
              <a:rPr lang="en-US" sz="1600" b="1" dirty="0">
                <a:solidFill>
                  <a:schemeClr val="bg1"/>
                </a:solidFill>
              </a:rPr>
              <a:t>performance efficiency</a:t>
            </a:r>
            <a:r>
              <a:rPr lang="en-US" sz="1600" dirty="0">
                <a:solidFill>
                  <a:schemeClr val="bg1"/>
                </a:solidFill>
              </a:rPr>
              <a:t> by reducing unnecessary computed columns</a:t>
            </a:r>
            <a:r>
              <a:rPr lang="en-US" sz="1600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813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34E3C90-F309-24BD-2058-61250490538E}"/>
              </a:ext>
            </a:extLst>
          </p:cNvPr>
          <p:cNvSpPr txBox="1"/>
          <p:nvPr/>
        </p:nvSpPr>
        <p:spPr>
          <a:xfrm>
            <a:off x="598393" y="437029"/>
            <a:ext cx="42492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Bold"/>
              </a:rPr>
              <a:t>Data Modeling 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4757063-88D4-A799-F414-791A277F66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7" y="1237346"/>
            <a:ext cx="14348012" cy="6716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630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1EA24FC-E7AB-5026-3BEA-46B6BCFE088C}"/>
              </a:ext>
            </a:extLst>
          </p:cNvPr>
          <p:cNvSpPr txBox="1"/>
          <p:nvPr/>
        </p:nvSpPr>
        <p:spPr>
          <a:xfrm>
            <a:off x="336176" y="154642"/>
            <a:ext cx="41282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Interactive Dashboard</a:t>
            </a:r>
          </a:p>
          <a:p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overview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C8D5228-4ACC-2CA7-CBFB-766F7750B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22" y="934570"/>
            <a:ext cx="14387355" cy="72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336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968894-A645-D045-ACE6-6C3D469EED61}"/>
              </a:ext>
            </a:extLst>
          </p:cNvPr>
          <p:cNvSpPr txBox="1"/>
          <p:nvPr/>
        </p:nvSpPr>
        <p:spPr>
          <a:xfrm>
            <a:off x="430306" y="316006"/>
            <a:ext cx="27566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Demographics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697070-8501-CF89-B0AF-0746AA592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874058"/>
            <a:ext cx="14554200" cy="7355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023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1C55BFF-3F1E-F435-778C-A12C72245156}"/>
              </a:ext>
            </a:extLst>
          </p:cNvPr>
          <p:cNvSpPr txBox="1"/>
          <p:nvPr/>
        </p:nvSpPr>
        <p:spPr>
          <a:xfrm>
            <a:off x="484094" y="376518"/>
            <a:ext cx="30054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Performance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EB7C737-AF3C-D8F8-8DB2-283B03B05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95082"/>
            <a:ext cx="14630400" cy="722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111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1E3A38-4122-959C-F3BD-E5471AB9B37A}"/>
              </a:ext>
            </a:extLst>
          </p:cNvPr>
          <p:cNvSpPr txBox="1"/>
          <p:nvPr/>
        </p:nvSpPr>
        <p:spPr>
          <a:xfrm>
            <a:off x="578224" y="304756"/>
            <a:ext cx="6766560" cy="76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i="0" dirty="0">
                <a:solidFill>
                  <a:schemeClr val="bg1"/>
                </a:solidFill>
                <a:effectLst/>
                <a:latin typeface="Montserrat Bold"/>
              </a:rPr>
              <a:t>business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Roboto" panose="020F0502020204030204" pitchFamily="2" charset="0"/>
              </a:rPr>
              <a:t> 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Montserrat Bold"/>
              </a:rPr>
              <a:t>questions</a:t>
            </a:r>
            <a:r>
              <a:rPr lang="ar-EG" sz="4400" b="1" i="0" dirty="0">
                <a:solidFill>
                  <a:schemeClr val="bg1"/>
                </a:solidFill>
                <a:effectLst/>
                <a:latin typeface="Montserrat Bold"/>
              </a:rPr>
              <a:t>:</a:t>
            </a:r>
            <a:endParaRPr lang="en-US" sz="4400" b="1" dirty="0">
              <a:solidFill>
                <a:schemeClr val="bg1"/>
              </a:solidFill>
              <a:latin typeface="Montserrat 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73A0CE-3060-7D29-CF79-EC0F9D066E24}"/>
              </a:ext>
            </a:extLst>
          </p:cNvPr>
          <p:cNvSpPr txBox="1"/>
          <p:nvPr/>
        </p:nvSpPr>
        <p:spPr>
          <a:xfrm>
            <a:off x="578224" y="1694329"/>
            <a:ext cx="1362187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General Questions About the Data: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What is the total number of employees in the company?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many employees are currently active?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What is the attrition rate?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What is the age of the youngest employee in the company?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What is the age of the oldest employee in the company?</a:t>
            </a:r>
          </a:p>
          <a:p>
            <a:r>
              <a:rPr lang="ar-EG" dirty="0">
                <a:solidFill>
                  <a:schemeClr val="bg1"/>
                </a:solidFill>
              </a:rPr>
              <a:t>                                                                                                   </a:t>
            </a:r>
            <a:r>
              <a:rPr lang="en-US" sz="2000" b="1" dirty="0">
                <a:solidFill>
                  <a:schemeClr val="bg1"/>
                </a:solidFill>
              </a:rPr>
              <a:t>Questions About Job Distribution:</a:t>
            </a:r>
          </a:p>
          <a:p>
            <a:r>
              <a:rPr lang="ar-EG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</a:t>
            </a:r>
            <a:r>
              <a:rPr lang="en-US" sz="1600" dirty="0">
                <a:solidFill>
                  <a:schemeClr val="bg1"/>
                </a:solidFill>
              </a:rPr>
              <a:t>In which departments are the active employees working?</a:t>
            </a:r>
          </a:p>
          <a:p>
            <a:r>
              <a:rPr lang="ar-EG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</a:t>
            </a:r>
            <a:r>
              <a:rPr lang="en-US" sz="1600" dirty="0">
                <a:solidFill>
                  <a:schemeClr val="bg1"/>
                </a:solidFill>
              </a:rPr>
              <a:t>Which department has the highest number of employees?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Questions About Hiring and Attrition: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has the number of employees changed over the years?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How has attrition been distributed over the years?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Is there a correlation between age and attrition rate?</a:t>
            </a:r>
          </a:p>
          <a:p>
            <a:r>
              <a:rPr lang="ar-EG" dirty="0">
                <a:solidFill>
                  <a:schemeClr val="bg1"/>
                </a:solidFill>
              </a:rPr>
              <a:t>                                                                                                    </a:t>
            </a:r>
            <a:r>
              <a:rPr lang="en-US" sz="2000" b="1" dirty="0">
                <a:solidFill>
                  <a:schemeClr val="bg1"/>
                </a:solidFill>
              </a:rPr>
              <a:t>Questions About Demographics:</a:t>
            </a:r>
          </a:p>
          <a:p>
            <a:r>
              <a:rPr lang="ar-EG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</a:t>
            </a:r>
            <a:r>
              <a:rPr lang="en-US" sz="1600" dirty="0">
                <a:solidFill>
                  <a:schemeClr val="bg1"/>
                </a:solidFill>
              </a:rPr>
              <a:t>How are employees distributed by gender?</a:t>
            </a:r>
          </a:p>
          <a:p>
            <a:r>
              <a:rPr lang="ar-EG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</a:t>
            </a:r>
            <a:r>
              <a:rPr lang="en-US" sz="1600" dirty="0">
                <a:solidFill>
                  <a:schemeClr val="bg1"/>
                </a:solidFill>
              </a:rPr>
              <a:t>What is the distribution of employees by education level?</a:t>
            </a:r>
          </a:p>
          <a:p>
            <a:r>
              <a:rPr lang="ar-EG" sz="1600" dirty="0">
                <a:solidFill>
                  <a:schemeClr val="bg1"/>
                </a:solidFill>
              </a:rPr>
              <a:t>                                                                                                               </a:t>
            </a:r>
            <a:r>
              <a:rPr lang="en-US" sz="1600" dirty="0">
                <a:solidFill>
                  <a:schemeClr val="bg1"/>
                </a:solidFill>
              </a:rPr>
              <a:t>Which age group has the highest attrition rate?</a:t>
            </a:r>
          </a:p>
          <a:p>
            <a:r>
              <a:rPr lang="en-US" sz="2000" b="1" dirty="0">
                <a:solidFill>
                  <a:schemeClr val="bg1"/>
                </a:solidFill>
              </a:rPr>
              <a:t>Questions About Job Satisfaction and Salaries:</a:t>
            </a:r>
          </a:p>
          <a:p>
            <a:r>
              <a:rPr lang="en-US" sz="1600" dirty="0">
                <a:solidFill>
                  <a:schemeClr val="bg1"/>
                </a:solidFill>
              </a:rPr>
              <a:t>Is there a relationship between salary levels and attrition rate?</a:t>
            </a:r>
          </a:p>
          <a:p>
            <a:r>
              <a:rPr lang="en-US" sz="1600" dirty="0">
                <a:solidFill>
                  <a:schemeClr val="bg1"/>
                </a:solidFill>
              </a:rPr>
              <a:t>Which job categories have the highest attrition rates?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Does the attrition rate differ between males and females?</a:t>
            </a:r>
          </a:p>
          <a:p>
            <a:r>
              <a:rPr lang="en-US" sz="1600" dirty="0">
                <a:solidFill>
                  <a:schemeClr val="bg1"/>
                </a:solidFill>
              </a:rPr>
              <a:t>Does job satisfaction level affect attrition rates?</a:t>
            </a:r>
          </a:p>
        </p:txBody>
      </p:sp>
    </p:spTree>
    <p:extLst>
      <p:ext uri="{BB962C8B-B14F-4D97-AF65-F5344CB8AC3E}">
        <p14:creationId xmlns:p14="http://schemas.microsoft.com/office/powerpoint/2010/main" val="1512546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6A86D-3F7B-7C07-0472-F558ED89F33C}"/>
              </a:ext>
            </a:extLst>
          </p:cNvPr>
          <p:cNvSpPr txBox="1"/>
          <p:nvPr/>
        </p:nvSpPr>
        <p:spPr>
          <a:xfrm>
            <a:off x="450476" y="383241"/>
            <a:ext cx="24944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Education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4A41176-C920-D49F-EA7D-F4746A7437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05" y="900952"/>
            <a:ext cx="14525789" cy="7328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9907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98DF62-EBBA-D9FA-AD11-D0C43E21919C}"/>
              </a:ext>
            </a:extLst>
          </p:cNvPr>
          <p:cNvSpPr txBox="1"/>
          <p:nvPr/>
        </p:nvSpPr>
        <p:spPr>
          <a:xfrm>
            <a:off x="396688" y="403412"/>
            <a:ext cx="2185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Attrition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6DE0D-9573-5417-4F2C-5B2E54F8F9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974912"/>
            <a:ext cx="14368182" cy="725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40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CF40E6-E9C1-715D-752A-18C90271942A}"/>
              </a:ext>
            </a:extLst>
          </p:cNvPr>
          <p:cNvSpPr txBox="1"/>
          <p:nvPr/>
        </p:nvSpPr>
        <p:spPr>
          <a:xfrm>
            <a:off x="316006" y="181536"/>
            <a:ext cx="2790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Salary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9AED27A-A2F3-FA06-D577-2CCE58E4B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750777"/>
            <a:ext cx="14213541" cy="740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942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966F49E-DC5B-DCE4-42F1-1F95F3A2CA44}"/>
              </a:ext>
            </a:extLst>
          </p:cNvPr>
          <p:cNvSpPr txBox="1"/>
          <p:nvPr/>
        </p:nvSpPr>
        <p:spPr>
          <a:xfrm>
            <a:off x="470647" y="302559"/>
            <a:ext cx="22389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Satisfaction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8DEC696-2531-6486-B46F-BB7F7F20B3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30" y="865076"/>
            <a:ext cx="14139582" cy="723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040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BBE57D-B37E-2EC3-1893-936B47FE8852}"/>
              </a:ext>
            </a:extLst>
          </p:cNvPr>
          <p:cNvSpPr txBox="1"/>
          <p:nvPr/>
        </p:nvSpPr>
        <p:spPr>
          <a:xfrm>
            <a:off x="282389" y="208430"/>
            <a:ext cx="1922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Montserrat Bold"/>
              </a:rPr>
              <a:t>KPI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A5E7C6F-F5BF-B50A-B6D4-1C5977A935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706" y="773206"/>
            <a:ext cx="14112688" cy="729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18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92421" y="230050"/>
            <a:ext cx="7663220" cy="12289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36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Project Recommendations and Insights</a:t>
            </a:r>
            <a:endParaRPr lang="en-US" sz="3600" dirty="0"/>
          </a:p>
        </p:txBody>
      </p:sp>
      <p:sp>
        <p:nvSpPr>
          <p:cNvPr id="5" name="Text 1"/>
          <p:cNvSpPr/>
          <p:nvPr/>
        </p:nvSpPr>
        <p:spPr>
          <a:xfrm>
            <a:off x="-2312453" y="2103625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54430E-C401-5C00-259F-9A9F53FCF9AF}"/>
              </a:ext>
            </a:extLst>
          </p:cNvPr>
          <p:cNvSpPr txBox="1"/>
          <p:nvPr/>
        </p:nvSpPr>
        <p:spPr>
          <a:xfrm>
            <a:off x="243651" y="1852364"/>
            <a:ext cx="812714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1. Reduce Attrition Rate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Identify Key Reasons for Attrition: Conduct exit interviews and employee surveys to understand why employees are leaving.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Enhance Employee Engagement: Offer career development programs, mentorship, and regular feedback sessions.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Improve Compensation &amp; Benefits: Ensure competitive salaries and benefits compared to industry standards.</a:t>
            </a:r>
          </a:p>
          <a:p>
            <a:r>
              <a:rPr lang="en-US" b="1" dirty="0">
                <a:solidFill>
                  <a:schemeClr val="bg1"/>
                </a:solidFill>
              </a:rPr>
              <a:t>2. Improve Employee Satisfaction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Flexible Work Arrangements: Offer hybrid or remote work options where possible.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Recognition &amp; Rewards: Implement a performance-based reward system to motivate employees.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Work-Life Balance: Encourage breaks, mental health programs, and reasonable work hours.</a:t>
            </a:r>
          </a:p>
          <a:p>
            <a:r>
              <a:rPr lang="en-US" b="1" dirty="0">
                <a:solidFill>
                  <a:schemeClr val="bg1"/>
                </a:solidFill>
              </a:rPr>
              <a:t>3. Address Demographic &amp; Departmental Issues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Age &amp; Career Growth: Provide skill development programs tailored to different age groups.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Gender Diversity: Ensure equal opportunities for growth and promotions across genders.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Departmental Focus: Identify departments with high attrition and address workload or leadership issues.</a:t>
            </a:r>
          </a:p>
          <a:p>
            <a:r>
              <a:rPr lang="en-US" b="1" dirty="0">
                <a:solidFill>
                  <a:schemeClr val="bg1"/>
                </a:solidFill>
              </a:rPr>
              <a:t>4. Data-Driven Decision Making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Predictive Analytics: Use HR analytics to forecast attrition and take proactive measures.</a:t>
            </a:r>
          </a:p>
          <a:p>
            <a:r>
              <a:rPr lang="en-US" sz="1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Employee Feedback Loop: Regularly collect and act on employee feedback</a:t>
            </a:r>
            <a:r>
              <a:rPr lang="en-US" sz="1600" dirty="0">
                <a:solidFill>
                  <a:schemeClr val="bg1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38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04267" y="631865"/>
            <a:ext cx="7535466" cy="13056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b="1" kern="0" spc="-41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Conclusion and Future Steps</a:t>
            </a:r>
            <a:endParaRPr lang="en-US" sz="4100" dirty="0"/>
          </a:p>
        </p:txBody>
      </p:sp>
      <p:sp>
        <p:nvSpPr>
          <p:cNvPr id="4" name="Text 1"/>
          <p:cNvSpPr/>
          <p:nvPr/>
        </p:nvSpPr>
        <p:spPr>
          <a:xfrm>
            <a:off x="804267" y="2397085"/>
            <a:ext cx="3595330" cy="758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50"/>
              </a:lnSpc>
              <a:buNone/>
            </a:pPr>
            <a:r>
              <a:rPr lang="en-US" sz="5950" b="1" kern="0" spc="-6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3</a:t>
            </a:r>
            <a:endParaRPr lang="en-US" sz="5950" dirty="0"/>
          </a:p>
        </p:txBody>
      </p:sp>
      <p:sp>
        <p:nvSpPr>
          <p:cNvPr id="5" name="Text 2"/>
          <p:cNvSpPr/>
          <p:nvPr/>
        </p:nvSpPr>
        <p:spPr>
          <a:xfrm>
            <a:off x="1296233" y="344257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Tools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804267" y="3906798"/>
            <a:ext cx="3595330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Integrated SQL, Python, and Power BI.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744283" y="2397085"/>
            <a:ext cx="3595449" cy="758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50"/>
              </a:lnSpc>
              <a:buNone/>
            </a:pPr>
            <a:r>
              <a:rPr lang="en-US" sz="5950" b="1" kern="0" spc="-6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</a:t>
            </a:r>
            <a:endParaRPr lang="en-US" sz="5950" dirty="0"/>
          </a:p>
        </p:txBody>
      </p:sp>
      <p:sp>
        <p:nvSpPr>
          <p:cNvPr id="8" name="Text 5"/>
          <p:cNvSpPr/>
          <p:nvPr/>
        </p:nvSpPr>
        <p:spPr>
          <a:xfrm>
            <a:off x="5236250" y="3442573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Driven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4744283" y="3906798"/>
            <a:ext cx="3595449" cy="344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decision-making in HR.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2774275" y="5400437"/>
            <a:ext cx="3595330" cy="758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50"/>
              </a:lnSpc>
              <a:buNone/>
            </a:pPr>
            <a:r>
              <a:rPr lang="en-US" sz="5950" b="1" kern="0" spc="-60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Next</a:t>
            </a:r>
            <a:endParaRPr lang="en-US" sz="5950" dirty="0"/>
          </a:p>
        </p:txBody>
      </p:sp>
      <p:sp>
        <p:nvSpPr>
          <p:cNvPr id="11" name="Text 8"/>
          <p:cNvSpPr/>
          <p:nvPr/>
        </p:nvSpPr>
        <p:spPr>
          <a:xfrm>
            <a:off x="3266242" y="6445925"/>
            <a:ext cx="2611398" cy="3263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50"/>
              </a:lnSpc>
              <a:buNone/>
            </a:pPr>
            <a:r>
              <a:rPr lang="en-US" sz="2050" b="1" kern="0" spc="-21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Steps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2774275" y="6910149"/>
            <a:ext cx="3595330" cy="6893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700"/>
              </a:lnSpc>
              <a:buNone/>
            </a:pPr>
            <a:r>
              <a:rPr lang="en-US" sz="18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Continuous monitoring and advanced analysis.</a:t>
            </a:r>
            <a:endParaRPr lang="en-US" sz="1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3798" y="1879997"/>
            <a:ext cx="4380555" cy="701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with SQL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63798" y="319825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SQL Role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63798" y="3795713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SQL extracts, cleans, and transforms raw HR data.</a:t>
            </a:r>
            <a:endParaRPr lang="en-US" sz="1900" dirty="0"/>
          </a:p>
        </p:txBody>
      </p:sp>
      <p:sp>
        <p:nvSpPr>
          <p:cNvPr id="5" name="Text 3"/>
          <p:cNvSpPr/>
          <p:nvPr/>
        </p:nvSpPr>
        <p:spPr>
          <a:xfrm>
            <a:off x="863798" y="4387929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 used </a:t>
            </a: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mySQL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server with an HR schema. Queries included:</a:t>
            </a:r>
            <a:endParaRPr lang="en-US" sz="1900" dirty="0"/>
          </a:p>
        </p:txBody>
      </p:sp>
      <p:sp>
        <p:nvSpPr>
          <p:cNvPr id="6" name="Text 4"/>
          <p:cNvSpPr/>
          <p:nvPr/>
        </p:nvSpPr>
        <p:spPr>
          <a:xfrm>
            <a:off x="863798" y="4980146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Employee demographics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863798" y="5436632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Performance ratings</a:t>
            </a:r>
            <a:endParaRPr lang="en-US" sz="1900" dirty="0"/>
          </a:p>
        </p:txBody>
      </p:sp>
      <p:sp>
        <p:nvSpPr>
          <p:cNvPr id="8" name="Text 6"/>
          <p:cNvSpPr/>
          <p:nvPr/>
        </p:nvSpPr>
        <p:spPr>
          <a:xfrm>
            <a:off x="863798" y="5893118"/>
            <a:ext cx="6150293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Attrition analysis</a:t>
            </a:r>
            <a:endParaRPr lang="en-US" sz="1900" dirty="0"/>
          </a:p>
        </p:txBody>
      </p:sp>
      <p:sp>
        <p:nvSpPr>
          <p:cNvPr id="9" name="Text 7"/>
          <p:cNvSpPr/>
          <p:nvPr/>
        </p:nvSpPr>
        <p:spPr>
          <a:xfrm>
            <a:off x="7623929" y="319825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Cleaning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623929" y="3795713"/>
            <a:ext cx="6150293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handled missing and </a:t>
            </a:r>
            <a:r>
              <a:rPr lang="en-US" sz="1900" b="0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duplicate</a:t>
            </a: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 values.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83FA93-9DC5-6BE1-39A2-284C6C162F3E}"/>
              </a:ext>
            </a:extLst>
          </p:cNvPr>
          <p:cNvSpPr txBox="1"/>
          <p:nvPr/>
        </p:nvSpPr>
        <p:spPr>
          <a:xfrm>
            <a:off x="652181" y="389965"/>
            <a:ext cx="87540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Montserrat Bold"/>
              </a:rPr>
              <a:t>Create </a:t>
            </a:r>
            <a:r>
              <a:rPr lang="en-US" sz="3600" b="1" dirty="0" err="1">
                <a:solidFill>
                  <a:schemeClr val="bg1"/>
                </a:solidFill>
                <a:latin typeface="Montserrat Bold"/>
              </a:rPr>
              <a:t>Database&amp;Tables</a:t>
            </a:r>
            <a:r>
              <a:rPr lang="en-US" sz="3600" b="1" dirty="0">
                <a:solidFill>
                  <a:schemeClr val="bg1"/>
                </a:solidFill>
                <a:latin typeface="Montserrat Bold"/>
              </a:rPr>
              <a:t> With SQL: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8347E7C-661A-AF0B-6324-926265139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03" y="1183342"/>
            <a:ext cx="6027850" cy="2308873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8DF5BC0-C57C-381B-9D14-FD02BBB51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81" y="3618131"/>
            <a:ext cx="6078072" cy="4476998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E175044F-EA6C-A40A-6EDF-9826C724F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8423" y="1183342"/>
            <a:ext cx="7261159" cy="691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971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2B05FB-1B02-A6C7-7EDD-AF3F91282476}"/>
              </a:ext>
            </a:extLst>
          </p:cNvPr>
          <p:cNvSpPr txBox="1"/>
          <p:nvPr/>
        </p:nvSpPr>
        <p:spPr>
          <a:xfrm>
            <a:off x="268941" y="389965"/>
            <a:ext cx="5318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err="1">
                <a:solidFill>
                  <a:schemeClr val="bg1"/>
                </a:solidFill>
                <a:latin typeface="Montserrat Bold"/>
              </a:rPr>
              <a:t>Insert&amp;update</a:t>
            </a:r>
            <a:r>
              <a:rPr lang="en-US" sz="3200" b="1" dirty="0">
                <a:solidFill>
                  <a:schemeClr val="bg1"/>
                </a:solidFill>
                <a:latin typeface="Montserrat Bold"/>
              </a:rPr>
              <a:t> (SQL):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D91153E-6B2C-15BA-3805-8010919FA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41" y="971111"/>
            <a:ext cx="5661212" cy="3617037"/>
          </a:xfrm>
          <a:prstGeom prst="rect">
            <a:avLst/>
          </a:prstGeom>
        </p:spPr>
      </p:pic>
      <p:pic>
        <p:nvPicPr>
          <p:cNvPr id="6" name="Picture 5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96FEA4A2-136A-0D87-BC7F-C5E8FDBF0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729" y="974740"/>
            <a:ext cx="8464924" cy="3613408"/>
          </a:xfrm>
          <a:prstGeom prst="rect">
            <a:avLst/>
          </a:prstGeom>
        </p:spPr>
      </p:pic>
      <p:pic>
        <p:nvPicPr>
          <p:cNvPr id="8" name="Picture 7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B672A377-1465-813B-25C6-7BCF0E9C74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941" y="4686300"/>
            <a:ext cx="5661212" cy="32138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BFD27B-190D-E755-C04E-2D19583B97C7}"/>
              </a:ext>
            </a:extLst>
          </p:cNvPr>
          <p:cNvSpPr txBox="1"/>
          <p:nvPr/>
        </p:nvSpPr>
        <p:spPr>
          <a:xfrm>
            <a:off x="6507685" y="4820190"/>
            <a:ext cx="40610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Update employee data</a:t>
            </a:r>
            <a:r>
              <a:rPr lang="ar-EG" b="1" i="0" dirty="0">
                <a:solidFill>
                  <a:schemeClr val="bg1"/>
                </a:solidFill>
                <a:effectLst/>
                <a:latin typeface="Source Sans Pro" panose="020B0503030403020204" pitchFamily="34" charset="0"/>
                <a:ea typeface="Source Sans Pro" panose="020B0503030403020204" pitchFamily="34" charset="0"/>
              </a:rPr>
              <a:t>:</a:t>
            </a:r>
            <a:endParaRPr lang="en-US" b="1" dirty="0">
              <a:solidFill>
                <a:schemeClr val="bg1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BF5D354-6A8B-5DD8-8A75-048B96D96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699" y="5421564"/>
            <a:ext cx="7758953" cy="240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3985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9A50A-CD29-765F-00ED-D1B73AF3F6F7}"/>
              </a:ext>
            </a:extLst>
          </p:cNvPr>
          <p:cNvSpPr txBox="1"/>
          <p:nvPr/>
        </p:nvSpPr>
        <p:spPr>
          <a:xfrm>
            <a:off x="497541" y="168089"/>
            <a:ext cx="35701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sz="4400" b="1" i="0" dirty="0">
                <a:solidFill>
                  <a:schemeClr val="bg1"/>
                </a:solidFill>
                <a:effectLst/>
                <a:latin typeface="Montserrat Bold"/>
              </a:rPr>
              <a:t>Queries:</a:t>
            </a:r>
            <a:endParaRPr lang="en-US" sz="4400" b="1" dirty="0">
              <a:solidFill>
                <a:schemeClr val="bg1"/>
              </a:solidFill>
              <a:latin typeface="Montserrat Bold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C57B8E-1133-0EDC-10F3-ED86069A2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471" y="1640541"/>
            <a:ext cx="6851275" cy="642097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FAAA8DE-F547-D3C6-6E67-CF8C23CF7574}"/>
              </a:ext>
            </a:extLst>
          </p:cNvPr>
          <p:cNvSpPr txBox="1"/>
          <p:nvPr/>
        </p:nvSpPr>
        <p:spPr>
          <a:xfrm>
            <a:off x="685801" y="1058203"/>
            <a:ext cx="21717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Overview</a:t>
            </a:r>
          </a:p>
        </p:txBody>
      </p:sp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4ABDCED1-3B16-B466-DA1F-2C66DC5C0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199" y="1640541"/>
            <a:ext cx="6909639" cy="642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038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3798" y="829628"/>
            <a:ext cx="7416403" cy="14025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00"/>
              </a:lnSpc>
              <a:buNone/>
            </a:pPr>
            <a:r>
              <a:rPr lang="en-US" sz="4400" b="1" kern="0" spc="-44" dirty="0">
                <a:solidFill>
                  <a:srgbClr val="FFFFFF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 for Advanced Analytics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63798" y="2602349"/>
            <a:ext cx="3584853" cy="3188375"/>
          </a:xfrm>
          <a:prstGeom prst="roundRect">
            <a:avLst>
              <a:gd name="adj" fmla="val 116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110615" y="284916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Python's Role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110615" y="3347799"/>
            <a:ext cx="3091220" cy="11104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performed statistical analysis and predictive modeling.</a:t>
            </a:r>
            <a:endParaRPr lang="en-US" sz="1900" dirty="0"/>
          </a:p>
        </p:txBody>
      </p:sp>
      <p:sp>
        <p:nvSpPr>
          <p:cNvPr id="7" name="Shape 4"/>
          <p:cNvSpPr/>
          <p:nvPr/>
        </p:nvSpPr>
        <p:spPr>
          <a:xfrm>
            <a:off x="4695468" y="2602349"/>
            <a:ext cx="3584853" cy="3188375"/>
          </a:xfrm>
          <a:prstGeom prst="roundRect">
            <a:avLst>
              <a:gd name="adj" fmla="val 1161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42284" y="2849166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Key Libraries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42284" y="3347799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Pandas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4942284" y="3804285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NumPy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4942284" y="4260771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 err="1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Plotly.express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942284" y="4717256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Matplotlib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942284" y="5173742"/>
            <a:ext cx="309122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900"/>
              </a:lnSpc>
              <a:buSzPct val="100000"/>
              <a:buChar char="•"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Seaborn</a:t>
            </a:r>
            <a:endParaRPr lang="en-US" sz="1900" dirty="0"/>
          </a:p>
        </p:txBody>
      </p:sp>
      <p:sp>
        <p:nvSpPr>
          <p:cNvPr id="14" name="Shape 11"/>
          <p:cNvSpPr/>
          <p:nvPr/>
        </p:nvSpPr>
        <p:spPr>
          <a:xfrm>
            <a:off x="863798" y="6037540"/>
            <a:ext cx="7416403" cy="1362432"/>
          </a:xfrm>
          <a:prstGeom prst="roundRect">
            <a:avLst>
              <a:gd name="adj" fmla="val 2718"/>
            </a:avLst>
          </a:prstGeom>
          <a:solidFill>
            <a:srgbClr val="3031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Text 12"/>
          <p:cNvSpPr/>
          <p:nvPr/>
        </p:nvSpPr>
        <p:spPr>
          <a:xfrm>
            <a:off x="1110615" y="6284357"/>
            <a:ext cx="2804874" cy="3506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kern="0" spc="-22" dirty="0">
                <a:solidFill>
                  <a:srgbClr val="E2E6E9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Data Loading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10615" y="6782991"/>
            <a:ext cx="6922770" cy="370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00"/>
              </a:lnSpc>
              <a:buNone/>
            </a:pPr>
            <a:r>
              <a:rPr lang="en-US" sz="1900" dirty="0">
                <a:solidFill>
                  <a:srgbClr val="E2E6E9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We read CSV into Pandas DataFrames.</a:t>
            </a:r>
            <a:endParaRPr lang="en-US" sz="1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B0234C3-E33C-0029-A0A3-1F8D1553BD62}"/>
              </a:ext>
            </a:extLst>
          </p:cNvPr>
          <p:cNvSpPr txBox="1"/>
          <p:nvPr/>
        </p:nvSpPr>
        <p:spPr>
          <a:xfrm>
            <a:off x="551328" y="329453"/>
            <a:ext cx="466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Montserrat Bold"/>
              </a:rPr>
              <a:t>What I did on python: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5CC4EC-949F-332A-60E9-C23CFC904001}"/>
              </a:ext>
            </a:extLst>
          </p:cNvPr>
          <p:cNvSpPr txBox="1"/>
          <p:nvPr/>
        </p:nvSpPr>
        <p:spPr>
          <a:xfrm>
            <a:off x="605118" y="1169894"/>
            <a:ext cx="4612341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1. Data Ingestion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Load the dataset into Pandas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DataFrame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using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pd.read_csv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 or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pd.read_excel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Inspect the first few rows with .head() to understand the structure.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56ADDF-E01D-FB79-2A18-04B4E4B0EBE2}"/>
              </a:ext>
            </a:extLst>
          </p:cNvPr>
          <p:cNvSpPr txBox="1"/>
          <p:nvPr/>
        </p:nvSpPr>
        <p:spPr>
          <a:xfrm>
            <a:off x="7073153" y="1169894"/>
            <a:ext cx="635373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2. Data Cleaning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Handle duplicates by removing them using .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drop_duplicates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Manage missing values (NULLs) by either: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Filling them with appropriate values (.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fillna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()).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Removing incomplete records (.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dropna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()).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Ensure data types are correct, converting columns if necessary (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pd.to_datetime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(),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pd.to_numeric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()).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41A388-1059-8D71-5BCA-AA6456A0F3C5}"/>
              </a:ext>
            </a:extLst>
          </p:cNvPr>
          <p:cNvSpPr txBox="1"/>
          <p:nvPr/>
        </p:nvSpPr>
        <p:spPr>
          <a:xfrm>
            <a:off x="605118" y="3650877"/>
            <a:ext cx="69454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3. Identifying and Correcting Data Errors</a:t>
            </a:r>
            <a:br>
              <a:rPr lang="en-US" b="1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Detected an issue: A Sales Employee was assigned to the wrong department.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Fixed the issue by updating the department value using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df.loc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[].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Verified that the changes were applied correctly.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5BEEB5-13DB-14B7-7A7D-5089F866FDD6}"/>
              </a:ext>
            </a:extLst>
          </p:cNvPr>
          <p:cNvSpPr txBox="1"/>
          <p:nvPr/>
        </p:nvSpPr>
        <p:spPr>
          <a:xfrm>
            <a:off x="7315200" y="3778624"/>
            <a:ext cx="6541994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4. Initial Data Exploration with Visualizations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Created quick exploratory visualizations to understand data distribution: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Bar Charts for department-wise employee distribution.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Pie Charts for gender and attrition analysis.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Scatter Plots to explore relationships (e.g., Age vs. Salary).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Used matplotlib and </a:t>
            </a:r>
            <a:r>
              <a:rPr lang="en-US" sz="1600" b="0" i="0" dirty="0" err="1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plotly</a:t>
            </a:r>
            <a:r>
              <a:rPr lang="en-US" sz="16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 to generate insights before deeper analysis.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61523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5C3BAD0E-F1DC-BB2C-B5A9-960436903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43" y="852673"/>
            <a:ext cx="6643098" cy="7106771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D6D6651-C8A6-6E1C-3DA1-B30BEE16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778" y="852672"/>
            <a:ext cx="6791068" cy="710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013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1191</Words>
  <Application>Microsoft Office PowerPoint</Application>
  <PresentationFormat>Custom</PresentationFormat>
  <Paragraphs>130</Paragraphs>
  <Slides>26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Montserrat Bold</vt:lpstr>
      <vt:lpstr>Source Sans Pro Bold</vt:lpstr>
      <vt:lpstr>Source Sans Pro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mahmoud.30929046</cp:lastModifiedBy>
  <cp:revision>3</cp:revision>
  <dcterms:created xsi:type="dcterms:W3CDTF">2025-03-25T07:46:09Z</dcterms:created>
  <dcterms:modified xsi:type="dcterms:W3CDTF">2025-03-25T15:32:10Z</dcterms:modified>
</cp:coreProperties>
</file>